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8"/>
  </p:notesMasterIdLst>
  <p:sldIdLst>
    <p:sldId id="305" r:id="rId2"/>
    <p:sldId id="306" r:id="rId3"/>
    <p:sldId id="307" r:id="rId4"/>
    <p:sldId id="271" r:id="rId5"/>
    <p:sldId id="282" r:id="rId6"/>
    <p:sldId id="300" r:id="rId7"/>
    <p:sldId id="288" r:id="rId8"/>
    <p:sldId id="257" r:id="rId9"/>
    <p:sldId id="304" r:id="rId10"/>
    <p:sldId id="301" r:id="rId11"/>
    <p:sldId id="302" r:id="rId12"/>
    <p:sldId id="303" r:id="rId13"/>
    <p:sldId id="285" r:id="rId14"/>
    <p:sldId id="299" r:id="rId15"/>
    <p:sldId id="308" r:id="rId16"/>
    <p:sldId id="281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01" autoAdjust="0"/>
    <p:restoredTop sz="94660"/>
  </p:normalViewPr>
  <p:slideViewPr>
    <p:cSldViewPr>
      <p:cViewPr>
        <p:scale>
          <a:sx n="80" d="100"/>
          <a:sy n="80" d="100"/>
        </p:scale>
        <p:origin x="-103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719A0EB-9FF7-4DB1-B246-8BF6ED5DE9F3}" type="datetimeFigureOut">
              <a:rPr lang="he-IL" smtClean="0"/>
              <a:t>א'/שבט/תשע"ח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D7F9F2-448B-4C85-8E8A-3ABDB8652E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2244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fer.org.il/htmls/home.aspx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 dirty="0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pic>
        <p:nvPicPr>
          <p:cNvPr id="13" name="Picture 2" descr="http://www.hefer.org.il/Media/Uploads/לוגו_אתר_חפר_HR_copy(2).png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88640"/>
            <a:ext cx="3275856" cy="9525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 userDrawn="1"/>
        </p:nvSpPr>
        <p:spPr>
          <a:xfrm>
            <a:off x="5004048" y="2606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מחלקת ביטחון ושרותי חרום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3133725"/>
            <a:ext cx="28162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Autofit/>
          </a:bodyPr>
          <a:lstStyle>
            <a:lvl1pPr algn="ctr">
              <a:defRPr sz="1800"/>
            </a:lvl1pPr>
          </a:lstStyle>
          <a:p>
            <a:endParaRPr lang="he-I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 hasCustomPrompt="1"/>
          </p:nvPr>
        </p:nvSpPr>
        <p:spPr>
          <a:xfrm>
            <a:off x="107504" y="116632"/>
            <a:ext cx="2818656" cy="346050"/>
          </a:xfrm>
        </p:spPr>
        <p:txBody>
          <a:bodyPr rtlCol="0">
            <a:normAutofit/>
          </a:bodyPr>
          <a:lstStyle>
            <a:lvl1pPr>
              <a:defRPr sz="1800"/>
            </a:lvl1pPr>
            <a:extLst/>
          </a:lstStyle>
          <a:p>
            <a:r>
              <a:rPr kumimoji="0" lang="he-IL" dirty="0" smtClean="0"/>
              <a:t>אגף הביטחון ושרותי חרום 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hefer.org.il/htmls/home.asp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7438E1-117D-44FB-AC24-B79D899BA877}" type="datetimeFigureOut">
              <a:rPr lang="he-IL" smtClean="0"/>
              <a:pPr/>
              <a:t>א'/שבט/תשע"ח</a:t>
            </a:fld>
            <a:endParaRPr lang="he-IL" dirty="0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 dirty="0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pic>
        <p:nvPicPr>
          <p:cNvPr id="11" name="Picture 2" descr="http://www.hefer.org.il/Media/Uploads/לוגו_אתר_חפר_HR_copy(2).png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8144" y="188640"/>
            <a:ext cx="3275856" cy="9525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5004048" y="2606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 smtClean="0">
                <a:solidFill>
                  <a:schemeClr val="bg1"/>
                </a:solidFill>
              </a:rPr>
              <a:t>מחלקת ביטחון ושרותי חרום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2125216" y="1484586"/>
            <a:ext cx="4897438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Guttman-Soncino"/>
                <a:cs typeface="Guttman-Soncino"/>
              </a:rPr>
              <a:t>מ.א. </a:t>
            </a:r>
            <a:r>
              <a:rPr lang="he-IL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Guttman-Soncino"/>
                <a:cs typeface="Guttman-Soncino"/>
              </a:rPr>
              <a:t>עמק חפר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800000"/>
              </a:solidFill>
              <a:latin typeface="Guttman-Soncino"/>
              <a:cs typeface="Guttman-Soncino"/>
            </a:endParaRP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612329" y="2455863"/>
            <a:ext cx="7923212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5400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Guttman-Aram"/>
                <a:cs typeface="Guttman-Aram"/>
              </a:rPr>
              <a:t>כנס רכזי ביטחון בית ספרי  </a:t>
            </a:r>
          </a:p>
          <a:p>
            <a:pPr algn="ctr"/>
            <a:r>
              <a:rPr lang="he-IL" sz="5400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Guttman-Aram"/>
                <a:cs typeface="Guttman-Aram"/>
              </a:rPr>
              <a:t>סיכום אירועים </a:t>
            </a:r>
            <a:r>
              <a:rPr lang="he-IL" sz="5400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Guttman-Aram"/>
                <a:cs typeface="Guttman-Aram"/>
              </a:rPr>
              <a:t> </a:t>
            </a:r>
            <a:endParaRPr lang="he-IL" sz="5400" i="1" kern="10" dirty="0" smtClean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latin typeface="Guttman-Aram"/>
              <a:cs typeface="Guttman-Aram"/>
            </a:endParaRPr>
          </a:p>
        </p:txBody>
      </p:sp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7380288" y="5876925"/>
            <a:ext cx="15875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b="1" i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he-IL" sz="3600" b="1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18בינואר  2018</a:t>
            </a:r>
            <a:endParaRPr lang="he-IL" sz="3600" b="1" i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" name="WordArt 10"/>
          <p:cNvSpPr>
            <a:spLocks noGrp="1" noChangeArrowheads="1" noChangeShapeType="1" noTextEdit="1"/>
          </p:cNvSpPr>
          <p:nvPr>
            <p:ph type="dt" sz="half" idx="10"/>
          </p:nvPr>
        </p:nvSpPr>
        <p:spPr>
          <a:xfrm>
            <a:off x="395536" y="5851177"/>
            <a:ext cx="3384376" cy="476250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he-IL" sz="3600" b="1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ב'' בשבט  תשע"ח</a:t>
            </a:r>
            <a:endParaRPr lang="he-IL" sz="3600" b="1" i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rmAutofit fontScale="90000"/>
          </a:bodyPr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291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544616"/>
          </a:xfrm>
        </p:spPr>
        <p:txBody>
          <a:bodyPr>
            <a:noAutofit/>
          </a:bodyPr>
          <a:lstStyle/>
          <a:p>
            <a:pPr marL="342900" lvl="0" indent="-342900">
              <a:buFont typeface="+mj-cs"/>
              <a:buAutoNum type="hebrew2Minus"/>
            </a:pPr>
            <a:endParaRPr lang="he-IL" sz="2400" dirty="0" smtClean="0">
              <a:latin typeface="Times New Roman"/>
              <a:ea typeface="Times New Roman"/>
            </a:endParaRPr>
          </a:p>
          <a:p>
            <a:pPr marL="0" lvl="0" indent="0">
              <a:buNone/>
            </a:pPr>
            <a:r>
              <a:rPr lang="he-IL" sz="2800" b="1" u="sng" dirty="0" smtClean="0">
                <a:latin typeface="Times New Roman"/>
                <a:ea typeface="Times New Roman"/>
              </a:rPr>
              <a:t>ביצוע התרגיל </a:t>
            </a:r>
          </a:p>
          <a:p>
            <a:pPr marL="342900" lvl="0" indent="-342900">
              <a:buFont typeface="+mj-cs"/>
              <a:buAutoNum type="hebrew2Minus"/>
            </a:pPr>
            <a:r>
              <a:rPr lang="he-IL" sz="2400" dirty="0" smtClean="0">
                <a:latin typeface="Times New Roman"/>
                <a:ea typeface="Times New Roman"/>
              </a:rPr>
              <a:t>הכרזה </a:t>
            </a:r>
            <a:r>
              <a:rPr lang="he-IL" sz="2400" dirty="0">
                <a:latin typeface="Times New Roman"/>
                <a:ea typeface="Times New Roman"/>
              </a:rPr>
              <a:t>על מצב חרום ירי טילים .</a:t>
            </a:r>
            <a:endParaRPr lang="en-US" sz="2400" dirty="0">
              <a:latin typeface="Times New Roman"/>
              <a:ea typeface="Times New Roman"/>
            </a:endParaRPr>
          </a:p>
          <a:p>
            <a:pPr marL="342900" lvl="0" indent="-342900">
              <a:buFont typeface="+mj-cs"/>
              <a:buAutoNum type="hebrew2Minus"/>
            </a:pPr>
            <a:r>
              <a:rPr lang="he-IL" sz="2400" dirty="0">
                <a:latin typeface="Times New Roman"/>
                <a:ea typeface="Times New Roman"/>
              </a:rPr>
              <a:t>כללי התנהגות בעת ירי טילים, כניסה למרחבים מוגנים, ביצוע ספירה ונוכחות הפוגה, חזרה לשגרה. </a:t>
            </a:r>
            <a:endParaRPr lang="en-US" sz="24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sz="2400" dirty="0">
                <a:latin typeface="Times New Roman"/>
                <a:ea typeface="Times New Roman"/>
              </a:rPr>
              <a:t>התכנסות ויציאה למקום הכי מוגן שיש בהתאם לזמן ההתראה שיש באזור הספציפי.</a:t>
            </a:r>
            <a:endParaRPr lang="en-US" sz="24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sz="2400" dirty="0">
                <a:latin typeface="Times New Roman"/>
                <a:ea typeface="Times New Roman"/>
              </a:rPr>
              <a:t>ביצוע תרגול של כל שלב ושלב באופן עצמאי ולאחר מכן חיבור של כל השלבים וביצוע תרגיל מלא.  </a:t>
            </a:r>
            <a:endParaRPr lang="en-US" sz="24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sz="2400" dirty="0">
                <a:latin typeface="Times New Roman"/>
                <a:ea typeface="Times New Roman"/>
              </a:rPr>
              <a:t>בדיקת נוכחות במקום הכי מוגן שיש</a:t>
            </a:r>
            <a:r>
              <a:rPr lang="he-IL" sz="2400" dirty="0" smtClean="0">
                <a:latin typeface="Times New Roman"/>
                <a:ea typeface="Times New Roman"/>
              </a:rPr>
              <a:t>. </a:t>
            </a:r>
            <a:endParaRPr lang="he-IL" sz="2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761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544616"/>
          </a:xfrm>
        </p:spPr>
        <p:txBody>
          <a:bodyPr>
            <a:noAutofit/>
          </a:bodyPr>
          <a:lstStyle/>
          <a:p>
            <a:pPr marL="342900" lvl="0" indent="-342900">
              <a:buFont typeface="+mj-cs"/>
              <a:buAutoNum type="hebrew2Minus"/>
            </a:pPr>
            <a:endParaRPr lang="he-IL" sz="2400" dirty="0" smtClean="0">
              <a:latin typeface="Times New Roman"/>
              <a:ea typeface="Times New Roman"/>
            </a:endParaRPr>
          </a:p>
          <a:p>
            <a:pPr marL="0" lvl="0" indent="0">
              <a:buNone/>
            </a:pPr>
            <a:r>
              <a:rPr lang="he-IL" sz="2800" b="1" u="sng" dirty="0" smtClean="0">
                <a:latin typeface="Times New Roman"/>
                <a:ea typeface="Times New Roman"/>
              </a:rPr>
              <a:t>ביצוע התרגיל </a:t>
            </a:r>
          </a:p>
          <a:p>
            <a:pPr marL="457200" lvl="0" indent="-457200">
              <a:lnSpc>
                <a:spcPct val="115000"/>
              </a:lnSpc>
              <a:spcAft>
                <a:spcPts val="1000"/>
              </a:spcAft>
              <a:buFont typeface="+mj-cs"/>
              <a:buAutoNum type="hebrew2Minus" startAt="6"/>
            </a:pPr>
            <a:r>
              <a:rPr lang="he-IL" sz="2400" dirty="0" smtClean="0">
                <a:latin typeface="Times New Roman"/>
                <a:ea typeface="Times New Roman"/>
              </a:rPr>
              <a:t>ביצוע </a:t>
            </a:r>
            <a:r>
              <a:rPr lang="he-IL" sz="2400" dirty="0">
                <a:latin typeface="Times New Roman"/>
                <a:ea typeface="Times New Roman"/>
              </a:rPr>
              <a:t>הפוגה פדגוגית </a:t>
            </a:r>
            <a:r>
              <a:rPr lang="he-IL" sz="2400" dirty="0" smtClean="0">
                <a:latin typeface="Times New Roman"/>
                <a:ea typeface="Times New Roman"/>
              </a:rPr>
              <a:t>. </a:t>
            </a:r>
          </a:p>
          <a:p>
            <a:pPr marL="457200" lvl="0" indent="-457200">
              <a:lnSpc>
                <a:spcPct val="115000"/>
              </a:lnSpc>
              <a:spcAft>
                <a:spcPts val="1000"/>
              </a:spcAft>
              <a:buFont typeface="+mj-cs"/>
              <a:buAutoNum type="hebrew2Minus" startAt="6"/>
            </a:pPr>
            <a:r>
              <a:rPr lang="he-IL" sz="2400" dirty="0" smtClean="0">
                <a:latin typeface="Times New Roman"/>
                <a:ea typeface="Times New Roman"/>
              </a:rPr>
              <a:t>הכרזה </a:t>
            </a:r>
            <a:r>
              <a:rPr lang="he-IL" sz="2400" dirty="0">
                <a:latin typeface="Times New Roman"/>
                <a:ea typeface="Times New Roman"/>
              </a:rPr>
              <a:t>על סיום מצב חרום וחזרה לשגרה, </a:t>
            </a:r>
            <a:r>
              <a:rPr lang="he-IL" sz="2400" dirty="0" smtClean="0">
                <a:latin typeface="Times New Roman"/>
                <a:ea typeface="Times New Roman"/>
              </a:rPr>
              <a:t>סיכום התרגיל . </a:t>
            </a:r>
            <a:endParaRPr lang="he-IL" sz="2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445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885220"/>
              </p:ext>
            </p:extLst>
          </p:nvPr>
        </p:nvGraphicFramePr>
        <p:xfrm>
          <a:off x="179512" y="1196752"/>
          <a:ext cx="8784976" cy="518457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49243"/>
                <a:gridCol w="3767060"/>
                <a:gridCol w="2184854"/>
                <a:gridCol w="2183819"/>
              </a:tblGrid>
              <a:tr h="42354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מס'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פעילות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מועד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הערות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4235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הדרכות לגננות וחלוקת חוברת הנחיות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ינואר 2018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אחריות קב"טי מוס"ח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72607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בדיקת הערכות ומוכנות הגן לחירום עדכון תיק הנתונים, ע"י מנהלת הגן בשילוב הפיקוח הפדגוגי   ***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ינואר 2018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אחריות הגננות בסיוע קב"טי מוס"ח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11438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100" u="sng">
                          <a:effectLst/>
                        </a:rPr>
                        <a:t>פינוי המרחב המוגן מהציוד בו</a:t>
                      </a:r>
                      <a:r>
                        <a:rPr lang="he-IL" sz="1100">
                          <a:effectLst/>
                        </a:rPr>
                        <a:t>( </a:t>
                      </a:r>
                      <a:r>
                        <a:rPr lang="he-IL" sz="1100">
                          <a:effectLst/>
                          <a:highlight>
                            <a:srgbClr val="FFFF00"/>
                          </a:highlight>
                        </a:rPr>
                        <a:t>הציוד </a:t>
                      </a:r>
                      <a:r>
                        <a:rPr lang="he-IL" sz="1100" u="sng">
                          <a:effectLst/>
                          <a:highlight>
                            <a:srgbClr val="FFFF00"/>
                          </a:highlight>
                        </a:rPr>
                        <a:t>הקבוע והרהיטים</a:t>
                      </a:r>
                      <a:r>
                        <a:rPr lang="he-IL" sz="1100">
                          <a:effectLst/>
                          <a:highlight>
                            <a:srgbClr val="FFFF00"/>
                          </a:highlight>
                        </a:rPr>
                        <a:t> לא יתפסו יותר מ</a:t>
                      </a:r>
                      <a:r>
                        <a:rPr lang="en-US" sz="1100">
                          <a:effectLst/>
                          <a:highlight>
                            <a:srgbClr val="FFFF00"/>
                          </a:highlight>
                          <a:sym typeface="Wingdings 3"/>
                        </a:rPr>
                        <a:t></a:t>
                      </a:r>
                      <a:r>
                        <a:rPr lang="en-US" sz="110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he-IL" sz="1100" u="sng">
                          <a:effectLst/>
                          <a:highlight>
                            <a:srgbClr val="FFFF00"/>
                          </a:highlight>
                        </a:rPr>
                        <a:t>20% משטח המקלט</a:t>
                      </a:r>
                      <a:r>
                        <a:rPr lang="he-IL" sz="1100">
                          <a:effectLst/>
                          <a:highlight>
                            <a:srgbClr val="FFFF00"/>
                          </a:highlight>
                        </a:rPr>
                        <a:t>).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 u="sng">
                          <a:effectLst/>
                        </a:rPr>
                        <a:t>קיבוע</a:t>
                      </a:r>
                      <a:r>
                        <a:rPr lang="he-IL" sz="1200">
                          <a:effectLst/>
                        </a:rPr>
                        <a:t> מדפים במרחב המוגן והארונות</a:t>
                      </a:r>
                      <a:endParaRPr lang="en-US" sz="1000">
                        <a:effectLst/>
                      </a:endParaRPr>
                    </a:p>
                    <a:p>
                      <a:pPr marL="866140"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לפני תחילת מועד התרגיל המקדים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באחריות הגננות לוודא שיש מספיק מקום במרחב המוגן ולעדכן את קב"ט הרשות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82334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effectLst/>
                        </a:rPr>
                        <a:t>כל מנהלת גן תסביר לילדים את מהות התרגיל, ואופן ביצועו בשלבים.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u="none" strike="noStrike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20/1/18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חודש לפני התרגיל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122065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effectLst/>
                        </a:rPr>
                        <a:t>כל מנהלת גן תבצע תרגיל מקדים עד שבועיים לפני מועד התרגיל הארצי.</a:t>
                      </a:r>
                      <a:endParaRPr lang="en-US" sz="100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עד תאריך 6/2/18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מומלץ שקב"ט מוס"ח רשותי ישתתף בתרגיל המקדים.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4235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תרגיל מוס"ח ארצי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u="sng">
                          <a:effectLst/>
                        </a:rPr>
                        <a:t>20/2/18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u="none" strike="noStrike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מלבן 4"/>
          <p:cNvSpPr/>
          <p:nvPr/>
        </p:nvSpPr>
        <p:spPr>
          <a:xfrm>
            <a:off x="2236474" y="548680"/>
            <a:ext cx="35044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u="sng" dirty="0" err="1"/>
              <a:t>גאנט</a:t>
            </a:r>
            <a:r>
              <a:rPr lang="he-IL" sz="2800" b="1" u="sng" dirty="0"/>
              <a:t> הערכות לתרגיל: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2526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395536" y="980728"/>
            <a:ext cx="8229600" cy="583264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he-IL" b="1" u="sng" dirty="0">
                <a:solidFill>
                  <a:prstClr val="black"/>
                </a:solidFill>
                <a:latin typeface="Calibri"/>
                <a:ea typeface="+mj-ea"/>
              </a:rPr>
              <a:t>דגשים לתרגיל </a:t>
            </a:r>
            <a:endParaRPr lang="he-IL" b="1" u="sng" dirty="0" smtClean="0">
              <a:solidFill>
                <a:prstClr val="black"/>
              </a:solidFill>
              <a:latin typeface="Calibri"/>
              <a:ea typeface="+mj-ea"/>
            </a:endParaRPr>
          </a:p>
          <a:p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יש לוודא כי הילדים יימצאו בתוך הכיתות  בזמן התרגיל בשעה 10:05.</a:t>
            </a:r>
          </a:p>
          <a:p>
            <a:pPr lvl="0"/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מרגע הכריזה, כל מחנך/ת </a:t>
            </a:r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יציאה למרחבים מוגנים בסדר מופתי .</a:t>
            </a:r>
          </a:p>
          <a:p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כניסת תלמידים מהר </a:t>
            </a:r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ככל האפשר ובזהירות מרבית אל תוך המרחב המוגן</a:t>
            </a:r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.</a:t>
            </a:r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 </a:t>
            </a:r>
            <a:endParaRPr lang="he-IL" sz="2400" dirty="0" smtClean="0">
              <a:solidFill>
                <a:sysClr val="windowText" lastClr="000000"/>
              </a:solidFill>
              <a:latin typeface="Calibri"/>
            </a:endParaRPr>
          </a:p>
          <a:p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ספירה </a:t>
            </a:r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לאחר כניסה למרחב מוגן</a:t>
            </a:r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.</a:t>
            </a:r>
            <a:endParaRPr lang="he-IL" sz="2400" dirty="0">
              <a:solidFill>
                <a:sysClr val="windowText" lastClr="000000"/>
              </a:solidFill>
              <a:latin typeface="Calibri"/>
            </a:endParaRPr>
          </a:p>
          <a:p>
            <a:pPr lvl="0"/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יש </a:t>
            </a:r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להיערך מבעוד מועד לפעילות הפוגה במרחב המוגן(משחקים עם הילדים וכדומה</a:t>
            </a:r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/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יציאה וחזרה לשגרה .</a:t>
            </a:r>
          </a:p>
          <a:p>
            <a:pPr lvl="0"/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ספירה בעת כניסה לכיתות </a:t>
            </a:r>
            <a:endParaRPr lang="he-IL" sz="2400" dirty="0">
              <a:solidFill>
                <a:sysClr val="windowText" lastClr="000000"/>
              </a:solidFill>
              <a:latin typeface="Calibri"/>
            </a:endParaRPr>
          </a:p>
          <a:p>
            <a:pPr lvl="0"/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אנו </a:t>
            </a:r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מבקשים את השתתפותן של כל הסייעות </a:t>
            </a:r>
            <a:r>
              <a:rPr lang="he-IL" sz="24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he-IL" sz="2400" dirty="0">
                <a:solidFill>
                  <a:sysClr val="windowText" lastClr="000000"/>
                </a:solidFill>
                <a:latin typeface="Calibri"/>
              </a:rPr>
              <a:t>בביצוע התרגיל.</a:t>
            </a:r>
          </a:p>
        </p:txBody>
      </p:sp>
    </p:spTree>
    <p:extLst>
      <p:ext uri="{BB962C8B-B14F-4D97-AF65-F5344CB8AC3E}">
        <p14:creationId xmlns:p14="http://schemas.microsoft.com/office/powerpoint/2010/main" val="270518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e-IL" b="1" u="sng" dirty="0" smtClean="0"/>
              <a:t>סיכום התרגיל </a:t>
            </a:r>
            <a:endParaRPr lang="he-IL" b="1" u="sng" dirty="0" smtClean="0"/>
          </a:p>
          <a:p>
            <a:r>
              <a:rPr lang="he-IL" b="1" u="sng" dirty="0" smtClean="0"/>
              <a:t>ביצוע סיכום חובה </a:t>
            </a:r>
            <a:endParaRPr lang="he-IL" b="1" u="sng" dirty="0" smtClean="0"/>
          </a:p>
          <a:p>
            <a:r>
              <a:rPr lang="he-IL" dirty="0"/>
              <a:t> </a:t>
            </a:r>
            <a:r>
              <a:rPr lang="he-IL" dirty="0" smtClean="0"/>
              <a:t>סיכום ראשוני במסגרת הכיתות </a:t>
            </a:r>
            <a:endParaRPr lang="he-IL" dirty="0"/>
          </a:p>
          <a:p>
            <a:r>
              <a:rPr lang="he-IL" dirty="0" smtClean="0"/>
              <a:t>סיכום ראשוני מורים.</a:t>
            </a:r>
            <a:endParaRPr lang="he-IL" dirty="0"/>
          </a:p>
          <a:p>
            <a:r>
              <a:rPr lang="he-IL" dirty="0" smtClean="0"/>
              <a:t>סיכום רכז ביטחון עם רכזי שכבות סגן ומנהל בית הספר </a:t>
            </a:r>
            <a:endParaRPr lang="he-IL" dirty="0"/>
          </a:p>
          <a:p>
            <a:r>
              <a:rPr lang="he-IL" b="1" dirty="0" smtClean="0"/>
              <a:t>העברת סיכום לקב"ט מוס"ח </a:t>
            </a:r>
            <a:endParaRPr lang="he-IL" dirty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906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he-IL" b="1" u="sng" dirty="0" smtClean="0"/>
              <a:t>דף סיכום תרגיל </a:t>
            </a:r>
          </a:p>
          <a:p>
            <a:r>
              <a:rPr lang="he-IL" dirty="0" smtClean="0"/>
              <a:t>שם בית הספר  סמל מוסד </a:t>
            </a:r>
          </a:p>
          <a:p>
            <a:r>
              <a:rPr lang="he-IL" dirty="0" smtClean="0"/>
              <a:t>שם מנהל </a:t>
            </a:r>
            <a:r>
              <a:rPr lang="he-IL" dirty="0"/>
              <a:t>בית הספר </a:t>
            </a:r>
            <a:r>
              <a:rPr lang="he-IL" dirty="0" smtClean="0"/>
              <a:t>ורכז הביטחון</a:t>
            </a:r>
          </a:p>
          <a:p>
            <a:r>
              <a:rPr lang="he-IL" dirty="0" smtClean="0"/>
              <a:t>כמות משתתפים בתרגיל.</a:t>
            </a:r>
          </a:p>
          <a:p>
            <a:endParaRPr lang="he-IL" dirty="0" smtClean="0"/>
          </a:p>
          <a:p>
            <a:r>
              <a:rPr lang="he-IL" dirty="0" smtClean="0"/>
              <a:t> </a:t>
            </a:r>
            <a:r>
              <a:rPr lang="he-IL" dirty="0"/>
              <a:t>כללי –מה </a:t>
            </a:r>
            <a:r>
              <a:rPr lang="he-IL" dirty="0" smtClean="0"/>
              <a:t>היה.</a:t>
            </a:r>
          </a:p>
          <a:p>
            <a:r>
              <a:rPr lang="he-IL" dirty="0" smtClean="0"/>
              <a:t>מסקנות </a:t>
            </a:r>
          </a:p>
          <a:p>
            <a:r>
              <a:rPr lang="he-IL" dirty="0" smtClean="0"/>
              <a:t>לקחים</a:t>
            </a:r>
          </a:p>
          <a:p>
            <a:r>
              <a:rPr lang="he-IL" dirty="0" smtClean="0"/>
              <a:t>המלצות</a:t>
            </a:r>
          </a:p>
          <a:p>
            <a:r>
              <a:rPr lang="he-IL" dirty="0" smtClean="0"/>
              <a:t>פערי מיגון במוסד החינוכי על פי 0.5 מטר לתלמיד </a:t>
            </a:r>
            <a:endParaRPr lang="he-IL" dirty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3649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68760"/>
            <a:ext cx="8856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0" dirty="0" smtClean="0">
                <a:cs typeface="+mj-cs"/>
              </a:rPr>
              <a:t>תודה על</a:t>
            </a:r>
          </a:p>
          <a:p>
            <a:pPr algn="ctr"/>
            <a:r>
              <a:rPr lang="he-IL" sz="8000" dirty="0" smtClean="0">
                <a:cs typeface="+mj-cs"/>
              </a:rPr>
              <a:t> ההקשבה בהצלחה לכולם</a:t>
            </a:r>
          </a:p>
        </p:txBody>
      </p:sp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rmAutofit fontScale="90000"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55446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e-IL" sz="2800" b="1" u="sng" dirty="0" smtClean="0"/>
              <a:t>אירוע קדם  </a:t>
            </a:r>
            <a:endParaRPr lang="he-IL" sz="2800" b="1" u="sng" dirty="0" smtClean="0"/>
          </a:p>
          <a:p>
            <a:r>
              <a:rPr lang="he-IL" sz="2400" dirty="0" smtClean="0"/>
              <a:t>בתאריך ה </a:t>
            </a:r>
            <a:r>
              <a:rPr lang="he-IL" sz="2400" dirty="0" smtClean="0"/>
              <a:t>10/12/17</a:t>
            </a:r>
            <a:endParaRPr lang="he-IL" sz="2400" dirty="0" smtClean="0"/>
          </a:p>
          <a:p>
            <a:pPr marL="109728" indent="0">
              <a:buNone/>
            </a:pPr>
            <a:r>
              <a:rPr lang="he-IL" sz="2800" b="1" u="sng" dirty="0" smtClean="0"/>
              <a:t>נהלים והנחיות בבית הספר </a:t>
            </a:r>
            <a:r>
              <a:rPr lang="he-IL" sz="2800" dirty="0" smtClean="0"/>
              <a:t> </a:t>
            </a:r>
            <a:r>
              <a:rPr lang="he-IL" sz="2400" dirty="0" smtClean="0"/>
              <a:t>בחינה וחידוד נהלי בית הספר בנושא אבטחה ,אינטראקציה בין מאבטח לתלמידים הורים מורים , ביתן שמירה ,בתי ספר יציאת תלמידים  מוקדם יותר ,סגירת כיתות. </a:t>
            </a:r>
            <a:endParaRPr lang="he-IL" sz="2400" dirty="0" smtClean="0"/>
          </a:p>
          <a:p>
            <a:endParaRPr lang="he-IL" sz="2400" dirty="0"/>
          </a:p>
          <a:p>
            <a:pPr marL="109728" indent="0">
              <a:buNone/>
            </a:pPr>
            <a:r>
              <a:rPr lang="he-IL" b="1" u="sng" dirty="0" smtClean="0"/>
              <a:t>מאבטחים וביקורות  </a:t>
            </a:r>
            <a:r>
              <a:rPr lang="he-IL" dirty="0" smtClean="0"/>
              <a:t>ביצוע הנחיות ,ביצוע סריקות , רישום , ביצוע ביקורות אבטחה ,</a:t>
            </a:r>
            <a:r>
              <a:rPr lang="he-IL" dirty="0"/>
              <a:t>מרכיבי ביטחון, חלק </a:t>
            </a:r>
            <a:r>
              <a:rPr lang="he-IL" dirty="0" smtClean="0"/>
              <a:t>מצוות בית הספר , </a:t>
            </a:r>
            <a:r>
              <a:rPr lang="he-IL" dirty="0" smtClean="0"/>
              <a:t>תיקון ליקויים ,</a:t>
            </a:r>
          </a:p>
          <a:p>
            <a:endParaRPr lang="he-IL" dirty="0" smtClean="0"/>
          </a:p>
          <a:p>
            <a:pPr marL="109728" indent="0">
              <a:buNone/>
            </a:pPr>
            <a:r>
              <a:rPr lang="he-IL" b="1" u="sng" dirty="0" smtClean="0"/>
              <a:t>בטיחות בבית הספר </a:t>
            </a:r>
            <a:r>
              <a:rPr lang="he-IL" dirty="0" smtClean="0"/>
              <a:t>:רישום האירועים, ביצוע תחקירים, סיכום יומי , שבועי, חודשי , שנתי ,</a:t>
            </a:r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402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55446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e-IL" sz="2800" b="1" u="sng" dirty="0" smtClean="0"/>
              <a:t>אירועים חריגים בבית הספר </a:t>
            </a:r>
            <a:endParaRPr lang="he-IL" sz="2800" b="1" u="sng" dirty="0" smtClean="0"/>
          </a:p>
          <a:p>
            <a:pPr marL="109728" indent="0">
              <a:buNone/>
            </a:pPr>
            <a:r>
              <a:rPr lang="he-IL" sz="2400" dirty="0" smtClean="0"/>
              <a:t>חובת דיווח על פי פורמט במידי</a:t>
            </a:r>
            <a:endParaRPr lang="he-IL" sz="2400" dirty="0" smtClean="0"/>
          </a:p>
          <a:p>
            <a:pPr marL="109728" indent="0">
              <a:buNone/>
            </a:pPr>
            <a:r>
              <a:rPr lang="he-IL" sz="2800" b="1" u="sng" dirty="0" smtClean="0"/>
              <a:t>טיולים ופעילות חוץ בית ספרית</a:t>
            </a:r>
          </a:p>
          <a:p>
            <a:pPr marL="109728" indent="0">
              <a:buNone/>
            </a:pPr>
            <a:r>
              <a:rPr lang="he-IL" sz="2400" dirty="0" smtClean="0"/>
              <a:t>הכנות ,אישורים ,תיק פעילות , אחראי,  בקרה, וביצוע.</a:t>
            </a:r>
            <a:endParaRPr lang="he-IL" sz="2400" dirty="0" smtClean="0"/>
          </a:p>
          <a:p>
            <a:endParaRPr lang="he-IL" sz="2400" dirty="0"/>
          </a:p>
          <a:p>
            <a:r>
              <a:rPr lang="he-IL" b="1" u="sng" dirty="0" smtClean="0"/>
              <a:t>דיווחים ושליחת דוח תלת </a:t>
            </a:r>
            <a:r>
              <a:rPr lang="he-IL" b="1" u="sng" smtClean="0"/>
              <a:t>חודשי </a:t>
            </a:r>
          </a:p>
          <a:p>
            <a:endParaRPr lang="he-IL" b="1" u="sng" dirty="0" smtClean="0"/>
          </a:p>
          <a:p>
            <a:r>
              <a:rPr lang="he-IL" b="1" u="sng" dirty="0" smtClean="0"/>
              <a:t>תיק שטח / תיק בטיחות מוסדי  מה ההבדל ,חובה </a:t>
            </a:r>
            <a:r>
              <a:rPr lang="he-IL" dirty="0" smtClean="0"/>
              <a:t> </a:t>
            </a:r>
          </a:p>
          <a:p>
            <a:endParaRPr lang="he-IL" dirty="0" smtClean="0"/>
          </a:p>
          <a:p>
            <a:r>
              <a:rPr lang="he-IL" b="1" u="sng" dirty="0" smtClean="0"/>
              <a:t>אחריות מנהל בית הספר  / אחריות רכז ביטחון </a:t>
            </a:r>
          </a:p>
          <a:p>
            <a:r>
              <a:rPr lang="he-IL" b="1" u="sng" dirty="0" smtClean="0"/>
              <a:t>אחריות קב"ט מוס"ח/רשות </a:t>
            </a:r>
          </a:p>
          <a:p>
            <a:pPr marL="109728" indent="0">
              <a:buNone/>
            </a:pPr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447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2125216" y="1484586"/>
            <a:ext cx="4897438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Guttman-Soncino"/>
                <a:cs typeface="Guttman-Soncino"/>
              </a:rPr>
              <a:t>מ.א. </a:t>
            </a:r>
            <a:r>
              <a:rPr lang="he-IL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Guttman-Soncino"/>
                <a:cs typeface="Guttman-Soncino"/>
              </a:rPr>
              <a:t>עמק חפר</a:t>
            </a:r>
            <a:endParaRPr lang="he-IL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800000"/>
              </a:solidFill>
              <a:latin typeface="Guttman-Soncino"/>
              <a:cs typeface="Guttman-Soncino"/>
            </a:endParaRP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612329" y="2455863"/>
            <a:ext cx="7923212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5400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Guttman-Aram"/>
                <a:cs typeface="Guttman-Aram"/>
              </a:rPr>
              <a:t>תרגיל ארצי מוסדות חינוך</a:t>
            </a:r>
          </a:p>
          <a:p>
            <a:pPr algn="ctr"/>
            <a:r>
              <a:rPr lang="he-IL" sz="5400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Guttman-Aram"/>
                <a:cs typeface="Guttman-Aram"/>
              </a:rPr>
              <a:t> 20/2/2018 </a:t>
            </a:r>
          </a:p>
        </p:txBody>
      </p:sp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7380288" y="5876925"/>
            <a:ext cx="15875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b="1" i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he-IL" sz="3600" b="1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18בינואר  2018</a:t>
            </a:r>
            <a:endParaRPr lang="he-IL" sz="3600" b="1" i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" name="WordArt 10"/>
          <p:cNvSpPr>
            <a:spLocks noGrp="1" noChangeArrowheads="1" noChangeShapeType="1" noTextEdit="1"/>
          </p:cNvSpPr>
          <p:nvPr>
            <p:ph type="dt" sz="half" idx="10"/>
          </p:nvPr>
        </p:nvSpPr>
        <p:spPr>
          <a:xfrm>
            <a:off x="395536" y="5851177"/>
            <a:ext cx="3384376" cy="476250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he-IL" sz="3600" b="1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ב'' בשבט  תשע"ח</a:t>
            </a:r>
            <a:endParaRPr lang="he-IL" sz="3600" b="1" i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rmAutofit fontScale="90000"/>
          </a:bodyPr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686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4525963"/>
          </a:xfrm>
        </p:spPr>
        <p:txBody>
          <a:bodyPr>
            <a:normAutofit fontScale="92500" lnSpcReduction="20000"/>
          </a:bodyPr>
          <a:lstStyle/>
          <a:p>
            <a:r>
              <a:rPr lang="he-IL" sz="3200" b="1" u="sng" dirty="0" smtClean="0"/>
              <a:t>כללי</a:t>
            </a:r>
          </a:p>
          <a:p>
            <a:r>
              <a:rPr lang="he-IL" sz="2400" dirty="0" smtClean="0"/>
              <a:t>בתאריך ה 20/2/2018 יתקיים תרגיל ארצי מוסדות חינוך בכול רחבי ישראל </a:t>
            </a:r>
          </a:p>
          <a:p>
            <a:pPr marL="365760" lvl="1" indent="0">
              <a:buNone/>
            </a:pPr>
            <a:r>
              <a:rPr lang="he-IL" sz="2400" dirty="0" smtClean="0"/>
              <a:t>במועצה האזורית עמק חפר יתקיים התרגיל בכול מוסדות החינוך כפי שמתקיים בכול שאר </a:t>
            </a:r>
            <a:r>
              <a:rPr lang="he-IL" sz="2400" dirty="0" smtClean="0"/>
              <a:t>הארץ</a:t>
            </a:r>
          </a:p>
          <a:p>
            <a:pPr marL="365760" lvl="1" indent="0">
              <a:buNone/>
            </a:pPr>
            <a:endParaRPr lang="he-IL" sz="2400" dirty="0" smtClean="0"/>
          </a:p>
          <a:p>
            <a:r>
              <a:rPr lang="he-IL" sz="3500" b="1" u="sng" dirty="0"/>
              <a:t>התרחיש </a:t>
            </a:r>
            <a:r>
              <a:rPr lang="he-IL" sz="3500" dirty="0"/>
              <a:t> </a:t>
            </a:r>
            <a:r>
              <a:rPr lang="he-IL" sz="2400" dirty="0"/>
              <a:t>ירי טילים ברחבי הארץ בזמן הלימודים, כאשר הילדים </a:t>
            </a:r>
            <a:r>
              <a:rPr lang="he-IL" sz="2400" dirty="0" smtClean="0"/>
              <a:t>בבתי הספר </a:t>
            </a:r>
            <a:endParaRPr lang="he-IL" sz="2400" dirty="0" smtClean="0"/>
          </a:p>
          <a:p>
            <a:endParaRPr lang="he-IL" sz="2400" dirty="0"/>
          </a:p>
          <a:p>
            <a:r>
              <a:rPr lang="he-IL" sz="3200" b="1" u="sng" dirty="0" smtClean="0"/>
              <a:t>מטרה :</a:t>
            </a:r>
          </a:p>
          <a:p>
            <a:r>
              <a:rPr lang="he-IL" sz="2400" dirty="0" smtClean="0"/>
              <a:t>הכנת מוסדות החינוך בישראל בכלל ובעמק חפר בפרט לתרחיש ירי טילים בזמן הלימודים</a:t>
            </a:r>
            <a:r>
              <a:rPr lang="he-IL" sz="2400" dirty="0" smtClean="0"/>
              <a:t>.</a:t>
            </a:r>
          </a:p>
          <a:p>
            <a:endParaRPr lang="he-IL" sz="2400" dirty="0"/>
          </a:p>
          <a:p>
            <a:r>
              <a:rPr lang="he-IL" sz="2400" dirty="0" smtClean="0"/>
              <a:t>2</a:t>
            </a:r>
            <a:endParaRPr lang="he-IL" sz="2400" dirty="0"/>
          </a:p>
          <a:p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824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4525963"/>
          </a:xfrm>
        </p:spPr>
        <p:txBody>
          <a:bodyPr>
            <a:normAutofit lnSpcReduction="10000"/>
          </a:bodyPr>
          <a:lstStyle/>
          <a:p>
            <a:endParaRPr lang="he-IL" sz="2400" dirty="0"/>
          </a:p>
          <a:p>
            <a:r>
              <a:rPr lang="he-IL" sz="2400" b="1" u="sng" dirty="0" smtClean="0"/>
              <a:t>מטרות </a:t>
            </a:r>
            <a:r>
              <a:rPr lang="he-IL" sz="2400" b="1" u="sng" dirty="0"/>
              <a:t>ביניים </a:t>
            </a:r>
          </a:p>
          <a:p>
            <a:r>
              <a:rPr lang="he-IL" sz="2400" dirty="0" smtClean="0"/>
              <a:t>הטמעת </a:t>
            </a:r>
            <a:r>
              <a:rPr lang="he-IL" sz="2400" dirty="0"/>
              <a:t>ההנחיות להתגוננות "הכי מוגן שיש" לפי האזור </a:t>
            </a:r>
            <a:r>
              <a:rPr lang="he-IL" sz="2400" dirty="0" smtClean="0"/>
              <a:t>בבית הספר.</a:t>
            </a:r>
            <a:endParaRPr lang="he-IL" sz="2400" dirty="0"/>
          </a:p>
          <a:p>
            <a:r>
              <a:rPr lang="he-IL" sz="2400" dirty="0" smtClean="0"/>
              <a:t>הבנת </a:t>
            </a:r>
            <a:r>
              <a:rPr lang="he-IL" sz="2400" dirty="0"/>
              <a:t>מה משך האזעקה והטמעת ההנחיה  משך האזעקה= פרק זמן ההגעה למרחב המוגן.</a:t>
            </a:r>
          </a:p>
          <a:p>
            <a:r>
              <a:rPr lang="he-IL" sz="2400" dirty="0" smtClean="0"/>
              <a:t>הידוק </a:t>
            </a:r>
            <a:r>
              <a:rPr lang="he-IL" sz="2400" dirty="0"/>
              <a:t>שיתוף הפעולה בין מרכז הפעלה של הרשות </a:t>
            </a:r>
            <a:r>
              <a:rPr lang="he-IL" sz="2400" dirty="0" smtClean="0"/>
              <a:t>אגף החינוך לבין בתי הספר וגני הילדים.</a:t>
            </a:r>
            <a:endParaRPr lang="he-IL" sz="2400" dirty="0"/>
          </a:p>
          <a:p>
            <a:endParaRPr lang="he-IL" sz="2400" dirty="0"/>
          </a:p>
          <a:p>
            <a:pPr marL="109728" lvl="0" indent="0">
              <a:buNone/>
            </a:pPr>
            <a:r>
              <a:rPr lang="he-IL" b="1" u="sng" dirty="0"/>
              <a:t>האות והסימן לתחילת התרגיל:</a:t>
            </a:r>
            <a:endParaRPr lang="en-US" b="1" u="sng" dirty="0"/>
          </a:p>
          <a:p>
            <a:r>
              <a:rPr lang="he-IL" dirty="0"/>
              <a:t> ע"י הכרזה </a:t>
            </a:r>
            <a:r>
              <a:rPr lang="he-IL" dirty="0" smtClean="0"/>
              <a:t>במערכת הכריזה הבית ספרית או </a:t>
            </a:r>
            <a:r>
              <a:rPr lang="he-IL" dirty="0"/>
              <a:t>במגפון </a:t>
            </a:r>
            <a:r>
              <a:rPr lang="he-IL" b="1" u="sng" dirty="0"/>
              <a:t>(לתשומת לבכם לא תופעל אזעקה ארצית).</a:t>
            </a:r>
            <a:endParaRPr lang="en-US" dirty="0"/>
          </a:p>
          <a:p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818656" cy="346050"/>
          </a:xfrm>
        </p:spPr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36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/>
          </a:bodyPr>
          <a:lstStyle/>
          <a:p>
            <a:r>
              <a:rPr lang="he-IL" sz="3200" b="1" u="sng" dirty="0" smtClean="0"/>
              <a:t>שלבים בתרגיל </a:t>
            </a:r>
          </a:p>
          <a:p>
            <a:r>
              <a:rPr lang="he-IL" dirty="0" smtClean="0"/>
              <a:t>שלבים מכינים לתרגיל.</a:t>
            </a:r>
          </a:p>
          <a:p>
            <a:r>
              <a:rPr lang="he-IL" dirty="0" smtClean="0"/>
              <a:t>ביצוע התרגיל .</a:t>
            </a:r>
          </a:p>
          <a:p>
            <a:r>
              <a:rPr lang="he-IL" dirty="0" smtClean="0"/>
              <a:t>סיכום התרגיל .</a:t>
            </a:r>
          </a:p>
          <a:p>
            <a:r>
              <a:rPr lang="he-IL" dirty="0" smtClean="0"/>
              <a:t>שלבים לאחר התרגיל  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32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6605874-1D89-4E48-8086-FF559BF76393}" type="slidenum">
              <a:rPr lang="he-IL">
                <a:solidFill>
                  <a:srgbClr val="FFFFFF"/>
                </a:solidFill>
              </a:rPr>
              <a:pPr eaLnBrk="1" hangingPunct="1"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332288" y="1121332"/>
            <a:ext cx="7973673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3200" b="1" dirty="0">
                <a:solidFill>
                  <a:srgbClr val="000000"/>
                </a:solidFill>
                <a:latin typeface="Tahoma" pitchFamily="34" charset="0"/>
              </a:rPr>
              <a:t>  </a:t>
            </a:r>
            <a:r>
              <a:rPr lang="he-IL" sz="3200" b="1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he-IL" sz="3200" b="1" u="sng" dirty="0" smtClean="0">
                <a:solidFill>
                  <a:prstClr val="black"/>
                </a:solidFill>
                <a:latin typeface="Calibri"/>
                <a:ea typeface="+mj-ea"/>
                <a:cs typeface="+mn-cs"/>
              </a:rPr>
              <a:t>שלבים מכינים לתרגיל</a:t>
            </a:r>
          </a:p>
          <a:p>
            <a:pPr eaLnBrk="1" hangingPunct="1"/>
            <a:endParaRPr lang="he-IL" sz="3200" b="1" u="sng" dirty="0" smtClean="0">
              <a:solidFill>
                <a:prstClr val="black"/>
              </a:solidFill>
              <a:latin typeface="Calibri"/>
              <a:ea typeface="+mj-ea"/>
              <a:cs typeface="+mn-cs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b="1" u="sng" dirty="0" smtClean="0">
                <a:solidFill>
                  <a:prstClr val="black"/>
                </a:solidFill>
                <a:latin typeface="Calibri"/>
                <a:ea typeface="+mj-ea"/>
                <a:cs typeface="Arial"/>
              </a:rPr>
              <a:t>הכנת המוסד החינוכי לתרגיל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ea typeface="+mj-ea"/>
                <a:cs typeface="Arial"/>
              </a:rPr>
              <a:t>,ביצוע בדיקת מערכת הכריזה בבית הספר ,בדיקת ציוד לכריזה בבית הספר כרזים ידניים ,ביצוע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ea typeface="+mj-ea"/>
                <a:cs typeface="Arial"/>
              </a:rPr>
              <a:t>ביקורת למקלטים ,שלמות תקינות והגדרת אחראי מקלט, כתיבת נוהל כניסה למרחבים מוגנים , שילוט המוסד החינוכי על מרחבים מוגנים , וכמות קיבולת כל מרחב מוגן ,ביצוע תדריך לכלל מורי המוסד החינוכי כללי התנהגות בעת ירי טילים השלבים בתרגיל </a:t>
            </a:r>
            <a:r>
              <a:rPr lang="he-IL" sz="2400" dirty="0" err="1" smtClean="0">
                <a:solidFill>
                  <a:prstClr val="black"/>
                </a:solidFill>
                <a:latin typeface="Calibri"/>
                <a:ea typeface="+mj-ea"/>
                <a:cs typeface="Arial"/>
              </a:rPr>
              <a:t>וכו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ea typeface="+mj-ea"/>
                <a:cs typeface="Arial"/>
              </a:rPr>
              <a:t>...., ביצוע תדריך לתלמידים  מהלך התרגיל מה נדרש מהם ?מה עליהם לבצע בזמן ירי טילים? , הגדרת צוותי חרום בבית הספר הגדרת תפקידים ותרגול הצוותים בנפרד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ea typeface="+mj-ea"/>
                <a:cs typeface="Arial"/>
              </a:rPr>
              <a:t>,</a:t>
            </a:r>
            <a:endParaRPr lang="he-IL" sz="2400" dirty="0" smtClean="0">
              <a:solidFill>
                <a:prstClr val="black"/>
              </a:solidFill>
              <a:latin typeface="Calibri"/>
              <a:ea typeface="+mj-ea"/>
              <a:cs typeface="Arial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62783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6605874-1D89-4E48-8086-FF559BF76393}" type="slidenum">
              <a:rPr lang="he-IL">
                <a:solidFill>
                  <a:srgbClr val="FFFFFF"/>
                </a:solidFill>
              </a:rPr>
              <a:pPr eaLnBrk="1" hangingPunct="1"/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332288" y="1121332"/>
            <a:ext cx="797367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3200" b="1" dirty="0">
                <a:solidFill>
                  <a:srgbClr val="000000"/>
                </a:solidFill>
                <a:latin typeface="Tahoma" pitchFamily="34" charset="0"/>
              </a:rPr>
              <a:t>  </a:t>
            </a:r>
            <a:r>
              <a:rPr lang="he-IL" sz="3200" b="1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he-IL" sz="3200" b="1" u="sng" dirty="0" smtClean="0">
                <a:solidFill>
                  <a:prstClr val="black"/>
                </a:solidFill>
                <a:latin typeface="Calibri"/>
                <a:cs typeface="Arial"/>
              </a:rPr>
              <a:t>שלבים מכינים לתרגיל</a:t>
            </a:r>
          </a:p>
          <a:p>
            <a:pPr eaLnBrk="1" hangingPunct="1"/>
            <a:endParaRPr lang="he-IL" sz="3200" b="1" u="sng" dirty="0" smtClean="0">
              <a:solidFill>
                <a:prstClr val="black"/>
              </a:solidFill>
              <a:latin typeface="Calibri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prstClr val="black"/>
                </a:solidFill>
                <a:latin typeface="Calibri"/>
                <a:cs typeface="Arial"/>
              </a:rPr>
              <a:t>כתיבת תיק תרגיל מפורט לכול שלב.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prstClr val="black"/>
                </a:solidFill>
                <a:latin typeface="Calibri"/>
                <a:cs typeface="Arial"/>
              </a:rPr>
              <a:t>כתיבת הנחיות לכול מחנך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כיתה. 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prstClr val="black"/>
                </a:solidFill>
                <a:latin typeface="Calibri"/>
                <a:cs typeface="Arial"/>
              </a:rPr>
              <a:t>כתיבת הנחיות לצוותי החרום בבית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הספר.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ביצוע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תרגילים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מפורקים 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תרגיל מכין לפני.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הנחיות </a:t>
            </a:r>
            <a:r>
              <a:rPr lang="he-IL" sz="2400" dirty="0">
                <a:solidFill>
                  <a:prstClr val="black"/>
                </a:solidFill>
                <a:latin typeface="Calibri"/>
                <a:cs typeface="Arial"/>
              </a:rPr>
              <a:t>בנושא הבטיחות הנדרשת בזמן התרגיל על ידי </a:t>
            </a: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רכז הביטחון הבית ספרי </a:t>
            </a:r>
            <a:endParaRPr lang="he-IL" sz="2400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he-IL" sz="2400" dirty="0" smtClean="0">
                <a:solidFill>
                  <a:prstClr val="black"/>
                </a:solidFill>
                <a:latin typeface="Calibri"/>
                <a:cs typeface="Arial"/>
              </a:rPr>
              <a:t> </a:t>
            </a:r>
            <a:endParaRPr lang="he-IL" sz="2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80500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1889</TotalTime>
  <Words>809</Words>
  <Application>Microsoft Office PowerPoint</Application>
  <PresentationFormat>‫הצגה על המסך (4:3)</PresentationFormat>
  <Paragraphs>136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רחבה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ynegn</dc:creator>
  <cp:lastModifiedBy>יהודה בן עזרא</cp:lastModifiedBy>
  <cp:revision>134</cp:revision>
  <dcterms:modified xsi:type="dcterms:W3CDTF">2018-01-17T13:03:37Z</dcterms:modified>
</cp:coreProperties>
</file>